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Economica"/>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regular.fntdata"/><Relationship Id="rId25" Type="http://schemas.openxmlformats.org/officeDocument/2006/relationships/slide" Target="slides/slide20.xml"/><Relationship Id="rId28" Type="http://schemas.openxmlformats.org/officeDocument/2006/relationships/font" Target="fonts/Economica-italic.fntdata"/><Relationship Id="rId27" Type="http://schemas.openxmlformats.org/officeDocument/2006/relationships/font" Target="fonts/Economic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bcbbb695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bcbbb695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Now that Bob has a general idea of how the website works, he decides to sell his mini fridge. He clicks the +sell your stuff button which directs him to a form where he can describe the fridge.</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5c2cdee9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5c2cdee9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Now, </a:t>
            </a:r>
            <a:r>
              <a:rPr lang="en" sz="1200">
                <a:solidFill>
                  <a:schemeClr val="dk1"/>
                </a:solidFill>
              </a:rPr>
              <a:t>Yuchen will do a demonstration on the website and how it works.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bcbbb695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bcbbb695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bcbbb695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bcbbb695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flow of our data. First user submits their input calling the database. Then the user input data are saved in our database. Then codes to read the data from database and display them on the webpage.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bf32cdd5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bf32cdd5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Important ideas from this table include incrementing the id so that they are unique. And using ENUM (Enumerated Types) There are set of values and only one of them is selected.</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bf32cdd5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f32cdd5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is the code to make sure that the user has inputted the correct file and checking size of the image, as well as saving the name of the file in the database and moves the file to a folder called images.</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bcbbb69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bcbbb69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bcbbb695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bcbbb695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is the code for inserting the user input in the table. </a:t>
            </a:r>
            <a:endParaRPr sz="1200"/>
          </a:p>
          <a:p>
            <a:pPr indent="0" lvl="0" marL="0" rtl="0" algn="l">
              <a:spcBef>
                <a:spcPts val="0"/>
              </a:spcBef>
              <a:spcAft>
                <a:spcPts val="0"/>
              </a:spcAft>
              <a:buNone/>
            </a:pPr>
            <a:r>
              <a:rPr lang="en" sz="1200">
                <a:highlight>
                  <a:srgbClr val="FFFFFF"/>
                </a:highlight>
              </a:rPr>
              <a:t>It includes a prepared </a:t>
            </a:r>
            <a:r>
              <a:rPr lang="en" sz="1200">
                <a:highlight>
                  <a:srgbClr val="FFFFFF"/>
                </a:highlight>
              </a:rPr>
              <a:t>statement, which is essentially a</a:t>
            </a:r>
            <a:r>
              <a:rPr lang="en" sz="1200">
                <a:highlight>
                  <a:srgbClr val="FFFFFF"/>
                </a:highlight>
              </a:rPr>
              <a:t> template containing a placeholder instead of the actual parameter values. </a:t>
            </a:r>
            <a:endParaRPr sz="1200">
              <a:highlight>
                <a:srgbClr val="FFFFFF"/>
              </a:highlight>
            </a:endParaRPr>
          </a:p>
          <a:p>
            <a:pPr indent="0" lvl="0" marL="0" rtl="0" algn="l">
              <a:spcBef>
                <a:spcPts val="0"/>
              </a:spcBef>
              <a:spcAft>
                <a:spcPts val="0"/>
              </a:spcAft>
              <a:buNone/>
            </a:pPr>
            <a:r>
              <a:rPr lang="en" sz="1200">
                <a:highlight>
                  <a:srgbClr val="FFFFFF"/>
                </a:highlight>
              </a:rPr>
              <a:t>The bind-param function binds the bind variables to the placeholders </a:t>
            </a:r>
            <a:r>
              <a:rPr lang="en" sz="1200">
                <a:highlight>
                  <a:srgbClr val="FFFFFF"/>
                </a:highlight>
              </a:rPr>
              <a:t>and tells the database what the parameters are.</a:t>
            </a:r>
            <a:endParaRPr sz="1200">
              <a:highlight>
                <a:srgbClr val="FFFFFF"/>
              </a:highlight>
            </a:endParaRPr>
          </a:p>
          <a:p>
            <a:pPr indent="0" lvl="0" marL="0" rtl="0" algn="l">
              <a:spcBef>
                <a:spcPts val="0"/>
              </a:spcBef>
              <a:spcAft>
                <a:spcPts val="0"/>
              </a:spcAft>
              <a:buNone/>
            </a:pPr>
            <a:r>
              <a:rPr lang="en" sz="1200">
                <a:highlight>
                  <a:srgbClr val="FFFFFF"/>
                </a:highlight>
              </a:rPr>
              <a:t>The placeholders are replaced by the actual values at the time of execution of the statement.</a:t>
            </a:r>
            <a:endParaRPr sz="1200">
              <a:highlight>
                <a:srgbClr val="FFFFFF"/>
              </a:highlight>
            </a:endParaRPr>
          </a:p>
          <a:p>
            <a:pPr indent="0" lvl="0" marL="0" rtl="0" algn="l">
              <a:spcBef>
                <a:spcPts val="0"/>
              </a:spcBef>
              <a:spcAft>
                <a:spcPts val="0"/>
              </a:spcAft>
              <a:buNone/>
            </a:pPr>
            <a:r>
              <a:rPr lang="en" sz="1200">
                <a:highlight>
                  <a:srgbClr val="FFFFFF"/>
                </a:highlight>
              </a:rPr>
              <a:t>The advantages to using this method is that it provide strong protection against SQL injection because parameter values are not put directly inside the SQL query string.</a:t>
            </a:r>
            <a:endParaRPr sz="1200">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bcbbb695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bcbbb695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5c95068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5c95068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58129458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58129458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 includes a product listing page of all of the items being sold, an upload page where a seller can fill a form about the item they wish to sell, a login and sign up page, and product descriptions of items being sold.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5c2cdee9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5c2cdee9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bcbbb695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bcbbb695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areas we focused on </a:t>
            </a:r>
            <a:r>
              <a:rPr lang="en"/>
              <a:t>include</a:t>
            </a:r>
            <a:r>
              <a:rPr lang="en"/>
              <a:t> Area 4 and 1. Pulling real data from the database. HTML, CSS, and </a:t>
            </a:r>
            <a:r>
              <a:rPr lang="en"/>
              <a:t>graphics</a:t>
            </a:r>
            <a:r>
              <a:rPr lang="en"/>
              <a:t> for page layout and design. In addition to these areas, we worked on putting data into the database, and form validation using javascript.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5c00496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5c00496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is a simple diagram of the information architecture of the website. It includes the different elements of the website that link together. As seen here, the index page is linked to the uploadform, the navigation bar, and the logout.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5c2cdee9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5c2cdee9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Bob is a new user of the website so he puts his information in the sign up 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58129458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58129458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can log in with his credentials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bcbbb69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bcbbb69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After Bob logs in, he sees the homepage of the website where all the products are listed. There is also a navigation bar with a search bar, two price points (free and sale), and various categories ranging from textbooks to kitchen to furniture.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bcbbb69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bcbbb69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Once Bob clicks the image of a product, the website directs him to a product description page where there are important details about the product. Now, since Bob finds the mouse to be interesting, he clicks on the contact seller button.</a:t>
            </a:r>
            <a:endParaRPr sz="1200"/>
          </a:p>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bcbbb695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bcbbb695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And this form appears where Bob can fill out the form to reach out to the seller</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idx="4294967295" type="subTitle"/>
          </p:nvPr>
        </p:nvSpPr>
        <p:spPr>
          <a:xfrm>
            <a:off x="2534550" y="3522250"/>
            <a:ext cx="40749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2"/>
                </a:solidFill>
                <a:latin typeface="Cambria"/>
                <a:ea typeface="Cambria"/>
                <a:cs typeface="Cambria"/>
                <a:sym typeface="Cambria"/>
              </a:rPr>
              <a:t>Joyce Fang, Yuchen Luo, Ilhwan Song</a:t>
            </a:r>
            <a:endParaRPr>
              <a:solidFill>
                <a:schemeClr val="lt2"/>
              </a:solidFill>
              <a:latin typeface="Cambria"/>
              <a:ea typeface="Cambria"/>
              <a:cs typeface="Cambria"/>
              <a:sym typeface="Cambria"/>
            </a:endParaRPr>
          </a:p>
        </p:txBody>
      </p:sp>
      <p:pic>
        <p:nvPicPr>
          <p:cNvPr id="63" name="Google Shape;63;p13"/>
          <p:cNvPicPr preferRelativeResize="0"/>
          <p:nvPr/>
        </p:nvPicPr>
        <p:blipFill>
          <a:blip r:embed="rId3">
            <a:alphaModFix/>
          </a:blip>
          <a:stretch>
            <a:fillRect/>
          </a:stretch>
        </p:blipFill>
        <p:spPr>
          <a:xfrm>
            <a:off x="2328500" y="1272150"/>
            <a:ext cx="4280948" cy="2024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Upload Form</a:t>
            </a:r>
            <a:endParaRPr/>
          </a:p>
        </p:txBody>
      </p:sp>
      <p:sp>
        <p:nvSpPr>
          <p:cNvPr id="136" name="Google Shape;136;p22"/>
          <p:cNvSpPr txBox="1"/>
          <p:nvPr/>
        </p:nvSpPr>
        <p:spPr>
          <a:xfrm>
            <a:off x="6626400" y="1964150"/>
            <a:ext cx="2292900" cy="18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In order to sell the fridge, Bob clicks on “+ sell your stuff” button. Then website directs Bob to a upload form page where Bob must fill out in order to upload his item on the website.</a:t>
            </a:r>
            <a:endParaRPr>
              <a:latin typeface="Open Sans"/>
              <a:ea typeface="Open Sans"/>
              <a:cs typeface="Open Sans"/>
              <a:sym typeface="Open Sans"/>
            </a:endParaRPr>
          </a:p>
        </p:txBody>
      </p:sp>
      <p:pic>
        <p:nvPicPr>
          <p:cNvPr id="137" name="Google Shape;137;p22"/>
          <p:cNvPicPr preferRelativeResize="0"/>
          <p:nvPr/>
        </p:nvPicPr>
        <p:blipFill rotWithShape="1">
          <a:blip r:embed="rId3">
            <a:alphaModFix/>
          </a:blip>
          <a:srcRect b="0" l="0" r="20204" t="0"/>
          <a:stretch/>
        </p:blipFill>
        <p:spPr>
          <a:xfrm>
            <a:off x="616500" y="1073225"/>
            <a:ext cx="2710300" cy="3815774"/>
          </a:xfrm>
          <a:prstGeom prst="rect">
            <a:avLst/>
          </a:prstGeom>
          <a:noFill/>
          <a:ln>
            <a:noFill/>
          </a:ln>
        </p:spPr>
      </p:pic>
      <p:pic>
        <p:nvPicPr>
          <p:cNvPr id="138" name="Google Shape;138;p22"/>
          <p:cNvPicPr preferRelativeResize="0"/>
          <p:nvPr/>
        </p:nvPicPr>
        <p:blipFill rotWithShape="1">
          <a:blip r:embed="rId4">
            <a:alphaModFix/>
          </a:blip>
          <a:srcRect b="0" l="0" r="33453" t="0"/>
          <a:stretch/>
        </p:blipFill>
        <p:spPr>
          <a:xfrm>
            <a:off x="3708275" y="1073225"/>
            <a:ext cx="2710299" cy="381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Demonstration</a:t>
            </a:r>
            <a:endParaRPr sz="10000"/>
          </a:p>
        </p:txBody>
      </p:sp>
      <p:sp>
        <p:nvSpPr>
          <p:cNvPr id="144" name="Google Shape;144;p23"/>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3600"/>
              <a:t>How the Website Works</a:t>
            </a:r>
            <a:endParaRPr i="1"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 of the Story</a:t>
            </a:r>
            <a:endParaRPr/>
          </a:p>
        </p:txBody>
      </p:sp>
      <p:sp>
        <p:nvSpPr>
          <p:cNvPr id="150" name="Google Shape;150;p24"/>
          <p:cNvSpPr txBox="1"/>
          <p:nvPr>
            <p:ph idx="1" type="body"/>
          </p:nvPr>
        </p:nvSpPr>
        <p:spPr>
          <a:xfrm>
            <a:off x="4120725" y="1697850"/>
            <a:ext cx="4454400" cy="174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Now, Bob will wait until </a:t>
            </a:r>
            <a:r>
              <a:rPr lang="en"/>
              <a:t>someone finds interest in his fridge after someone reaches out to him with the contact seller form!</a:t>
            </a:r>
            <a:r>
              <a:rPr lang="en"/>
              <a:t> </a:t>
            </a:r>
            <a:endParaRPr/>
          </a:p>
        </p:txBody>
      </p:sp>
      <p:pic>
        <p:nvPicPr>
          <p:cNvPr id="151" name="Google Shape;151;p24"/>
          <p:cNvPicPr preferRelativeResize="0"/>
          <p:nvPr/>
        </p:nvPicPr>
        <p:blipFill>
          <a:blip r:embed="rId3">
            <a:alphaModFix/>
          </a:blip>
          <a:stretch>
            <a:fillRect/>
          </a:stretch>
        </p:blipFill>
        <p:spPr>
          <a:xfrm>
            <a:off x="311700" y="1239200"/>
            <a:ext cx="3344940" cy="36914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Flow of Data</a:t>
            </a:r>
            <a:endParaRPr/>
          </a:p>
        </p:txBody>
      </p:sp>
      <p:sp>
        <p:nvSpPr>
          <p:cNvPr id="157" name="Google Shape;157;p25"/>
          <p:cNvSpPr/>
          <p:nvPr/>
        </p:nvSpPr>
        <p:spPr>
          <a:xfrm>
            <a:off x="649625" y="1031700"/>
            <a:ext cx="8101200" cy="3080100"/>
          </a:xfrm>
          <a:prstGeom prst="rightArrow">
            <a:avLst>
              <a:gd fmla="val 50000" name="adj1"/>
              <a:gd fmla="val 50000" name="adj2"/>
            </a:avLst>
          </a:prstGeom>
          <a:solidFill>
            <a:srgbClr val="CCA677">
              <a:alpha val="45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496675" y="1731025"/>
            <a:ext cx="1842000" cy="13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User Input</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User submits input and calls database </a:t>
            </a:r>
            <a:endParaRPr>
              <a:latin typeface="Open Sans"/>
              <a:ea typeface="Open Sans"/>
              <a:cs typeface="Open Sans"/>
              <a:sym typeface="Open Sans"/>
            </a:endParaRPr>
          </a:p>
        </p:txBody>
      </p:sp>
      <p:sp>
        <p:nvSpPr>
          <p:cNvPr id="159" name="Google Shape;159;p25"/>
          <p:cNvSpPr/>
          <p:nvPr/>
        </p:nvSpPr>
        <p:spPr>
          <a:xfrm>
            <a:off x="2942425" y="1731025"/>
            <a:ext cx="1842000" cy="13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Database</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Saves the user input data in the database</a:t>
            </a:r>
            <a:endParaRPr>
              <a:latin typeface="Open Sans"/>
              <a:ea typeface="Open Sans"/>
              <a:cs typeface="Open Sans"/>
              <a:sym typeface="Open Sans"/>
            </a:endParaRPr>
          </a:p>
        </p:txBody>
      </p:sp>
      <p:sp>
        <p:nvSpPr>
          <p:cNvPr id="160" name="Google Shape;160;p25"/>
          <p:cNvSpPr/>
          <p:nvPr/>
        </p:nvSpPr>
        <p:spPr>
          <a:xfrm>
            <a:off x="5323775" y="1731025"/>
            <a:ext cx="1967700" cy="13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PHP</a:t>
            </a:r>
            <a:endParaRPr b="1">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Reads the data from the database and display it on the website</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Table for Database</a:t>
            </a:r>
            <a:endParaRPr/>
          </a:p>
        </p:txBody>
      </p:sp>
      <p:pic>
        <p:nvPicPr>
          <p:cNvPr id="166" name="Google Shape;166;p26"/>
          <p:cNvPicPr preferRelativeResize="0"/>
          <p:nvPr/>
        </p:nvPicPr>
        <p:blipFill>
          <a:blip r:embed="rId3">
            <a:alphaModFix/>
          </a:blip>
          <a:stretch>
            <a:fillRect/>
          </a:stretch>
        </p:blipFill>
        <p:spPr>
          <a:xfrm>
            <a:off x="152400" y="1604425"/>
            <a:ext cx="8839203" cy="22128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Upload</a:t>
            </a:r>
            <a:endParaRPr/>
          </a:p>
        </p:txBody>
      </p:sp>
      <p:pic>
        <p:nvPicPr>
          <p:cNvPr id="172" name="Google Shape;172;p27"/>
          <p:cNvPicPr preferRelativeResize="0"/>
          <p:nvPr/>
        </p:nvPicPr>
        <p:blipFill rotWithShape="1">
          <a:blip r:embed="rId3">
            <a:alphaModFix/>
          </a:blip>
          <a:srcRect b="0" l="0" r="27415" t="0"/>
          <a:stretch/>
        </p:blipFill>
        <p:spPr>
          <a:xfrm>
            <a:off x="311700" y="1333775"/>
            <a:ext cx="3632549" cy="2123475"/>
          </a:xfrm>
          <a:prstGeom prst="rect">
            <a:avLst/>
          </a:prstGeom>
          <a:noFill/>
          <a:ln>
            <a:noFill/>
          </a:ln>
        </p:spPr>
      </p:pic>
      <p:pic>
        <p:nvPicPr>
          <p:cNvPr id="173" name="Google Shape;173;p27"/>
          <p:cNvPicPr preferRelativeResize="0"/>
          <p:nvPr/>
        </p:nvPicPr>
        <p:blipFill>
          <a:blip r:embed="rId4">
            <a:alphaModFix/>
          </a:blip>
          <a:stretch>
            <a:fillRect/>
          </a:stretch>
        </p:blipFill>
        <p:spPr>
          <a:xfrm>
            <a:off x="3944249" y="1869675"/>
            <a:ext cx="4894952" cy="26833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pic>
        <p:nvPicPr>
          <p:cNvPr id="179" name="Google Shape;179;p28"/>
          <p:cNvPicPr preferRelativeResize="0"/>
          <p:nvPr/>
        </p:nvPicPr>
        <p:blipFill>
          <a:blip r:embed="rId3">
            <a:alphaModFix/>
          </a:blip>
          <a:stretch>
            <a:fillRect/>
          </a:stretch>
        </p:blipFill>
        <p:spPr>
          <a:xfrm>
            <a:off x="-22700" y="1254787"/>
            <a:ext cx="9144002" cy="33676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1: Reading the inputs</a:t>
            </a:r>
            <a:endParaRPr/>
          </a:p>
        </p:txBody>
      </p:sp>
      <p:pic>
        <p:nvPicPr>
          <p:cNvPr id="185" name="Google Shape;185;p29"/>
          <p:cNvPicPr preferRelativeResize="0"/>
          <p:nvPr/>
        </p:nvPicPr>
        <p:blipFill>
          <a:blip r:embed="rId3">
            <a:alphaModFix/>
          </a:blip>
          <a:stretch>
            <a:fillRect/>
          </a:stretch>
        </p:blipFill>
        <p:spPr>
          <a:xfrm>
            <a:off x="170775" y="1828525"/>
            <a:ext cx="8802447" cy="166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2: Reading the data and displaying it</a:t>
            </a:r>
            <a:endParaRPr/>
          </a:p>
        </p:txBody>
      </p:sp>
      <p:pic>
        <p:nvPicPr>
          <p:cNvPr id="191" name="Google Shape;191;p30"/>
          <p:cNvPicPr preferRelativeResize="0"/>
          <p:nvPr/>
        </p:nvPicPr>
        <p:blipFill rotWithShape="1">
          <a:blip r:embed="rId3">
            <a:alphaModFix/>
          </a:blip>
          <a:srcRect b="0" l="6157" r="4604" t="0"/>
          <a:stretch/>
        </p:blipFill>
        <p:spPr>
          <a:xfrm>
            <a:off x="1851075" y="1147225"/>
            <a:ext cx="5441852" cy="3774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3 $_Get to display Product Description php</a:t>
            </a:r>
            <a:endParaRPr/>
          </a:p>
        </p:txBody>
      </p:sp>
      <p:pic>
        <p:nvPicPr>
          <p:cNvPr id="197" name="Google Shape;197;p31"/>
          <p:cNvPicPr preferRelativeResize="0"/>
          <p:nvPr/>
        </p:nvPicPr>
        <p:blipFill rotWithShape="1">
          <a:blip r:embed="rId3">
            <a:alphaModFix/>
          </a:blip>
          <a:srcRect b="22582" l="3549" r="0" t="0"/>
          <a:stretch/>
        </p:blipFill>
        <p:spPr>
          <a:xfrm>
            <a:off x="1671275" y="1950900"/>
            <a:ext cx="5801450" cy="2857751"/>
          </a:xfrm>
          <a:prstGeom prst="rect">
            <a:avLst/>
          </a:prstGeom>
          <a:noFill/>
          <a:ln>
            <a:noFill/>
          </a:ln>
        </p:spPr>
      </p:pic>
      <p:pic>
        <p:nvPicPr>
          <p:cNvPr id="198" name="Google Shape;198;p31"/>
          <p:cNvPicPr preferRelativeResize="0"/>
          <p:nvPr/>
        </p:nvPicPr>
        <p:blipFill rotWithShape="1">
          <a:blip r:embed="rId4">
            <a:alphaModFix/>
          </a:blip>
          <a:srcRect b="17679" l="0" r="0" t="13369"/>
          <a:stretch/>
        </p:blipFill>
        <p:spPr>
          <a:xfrm>
            <a:off x="1936925" y="1432075"/>
            <a:ext cx="5270150" cy="334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69" name="Google Shape;69;p14"/>
          <p:cNvSpPr txBox="1"/>
          <p:nvPr>
            <p:ph idx="1" type="body"/>
          </p:nvPr>
        </p:nvSpPr>
        <p:spPr>
          <a:xfrm>
            <a:off x="311700" y="1225225"/>
            <a:ext cx="8520600" cy="13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An RPI student named Bob</a:t>
            </a:r>
            <a:r>
              <a:rPr lang="en" sz="1700"/>
              <a:t> was about to graduate. He had a</a:t>
            </a:r>
            <a:r>
              <a:rPr lang="en" sz="1700"/>
              <a:t> mini fridge </a:t>
            </a:r>
            <a:r>
              <a:rPr lang="en" sz="1700"/>
              <a:t>that he wanted to give away, but he did not know who to sell it to. Bob thought he found the key to his dilemma when he came </a:t>
            </a:r>
            <a:r>
              <a:rPr lang="en" sz="1700"/>
              <a:t>across</a:t>
            </a:r>
            <a:r>
              <a:rPr lang="en" sz="1700"/>
              <a:t> the Facebook Group </a:t>
            </a:r>
            <a:r>
              <a:rPr lang="en" sz="1700"/>
              <a:t>RPI Free &amp; For Sale</a:t>
            </a:r>
            <a:r>
              <a:rPr lang="en" sz="1700"/>
              <a:t>, but when he tried joining the group, he was not granted access. </a:t>
            </a:r>
            <a:endParaRPr sz="1700"/>
          </a:p>
        </p:txBody>
      </p:sp>
      <p:sp>
        <p:nvSpPr>
          <p:cNvPr id="70" name="Google Shape;70;p14"/>
          <p:cNvSpPr txBox="1"/>
          <p:nvPr>
            <p:ph type="title"/>
          </p:nvPr>
        </p:nvSpPr>
        <p:spPr>
          <a:xfrm>
            <a:off x="311700" y="27991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71" name="Google Shape;71;p14"/>
          <p:cNvSpPr txBox="1"/>
          <p:nvPr>
            <p:ph idx="1" type="body"/>
          </p:nvPr>
        </p:nvSpPr>
        <p:spPr>
          <a:xfrm>
            <a:off x="311700" y="3630450"/>
            <a:ext cx="8520600" cy="77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RPI Free &amp; For Sale, the website, is a way for students to buy and sell items more easily and efficiently among other RPI students. </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740875"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 for Listening!</a:t>
            </a:r>
            <a:endParaRPr/>
          </a:p>
          <a:p>
            <a:pPr indent="0" lvl="0" marL="0" rtl="0" algn="l">
              <a:spcBef>
                <a:spcPts val="0"/>
              </a:spcBef>
              <a:spcAft>
                <a:spcPts val="0"/>
              </a:spcAft>
              <a:buNone/>
            </a:pPr>
            <a:r>
              <a:rPr lang="en">
                <a:solidFill>
                  <a:schemeClr val="lt2"/>
                </a:solidFill>
              </a:rPr>
              <a:t>Any Questions?</a:t>
            </a:r>
            <a:endParaRPr>
              <a:solidFill>
                <a:schemeClr val="lt2"/>
              </a:solidFill>
            </a:endParaRPr>
          </a:p>
        </p:txBody>
      </p:sp>
      <p:pic>
        <p:nvPicPr>
          <p:cNvPr id="204" name="Google Shape;204;p32"/>
          <p:cNvPicPr preferRelativeResize="0"/>
          <p:nvPr/>
        </p:nvPicPr>
        <p:blipFill>
          <a:blip r:embed="rId3">
            <a:alphaModFix/>
          </a:blip>
          <a:stretch>
            <a:fillRect/>
          </a:stretch>
        </p:blipFill>
        <p:spPr>
          <a:xfrm>
            <a:off x="4691375" y="1601300"/>
            <a:ext cx="3781649" cy="1788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Areas</a:t>
            </a:r>
            <a:endParaRPr/>
          </a:p>
        </p:txBody>
      </p:sp>
      <p:sp>
        <p:nvSpPr>
          <p:cNvPr id="77" name="Google Shape;77;p15"/>
          <p:cNvSpPr txBox="1"/>
          <p:nvPr>
            <p:ph idx="1" type="body"/>
          </p:nvPr>
        </p:nvSpPr>
        <p:spPr>
          <a:xfrm>
            <a:off x="342275" y="16379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Area 4, Pull real data from a database</a:t>
            </a:r>
            <a:endParaRPr/>
          </a:p>
          <a:p>
            <a:pPr indent="0" lvl="0" marL="0" rtl="0" algn="l">
              <a:spcBef>
                <a:spcPts val="1600"/>
              </a:spcBef>
              <a:spcAft>
                <a:spcPts val="1600"/>
              </a:spcAft>
              <a:buNone/>
            </a:pPr>
            <a:r>
              <a:rPr lang="en"/>
              <a:t>Secondary: Area 1, HTML, CSS, and graphics for page layout and design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Information </a:t>
            </a:r>
            <a:r>
              <a:rPr lang="en"/>
              <a:t>Architecture</a:t>
            </a:r>
            <a:endParaRPr/>
          </a:p>
        </p:txBody>
      </p:sp>
      <p:sp>
        <p:nvSpPr>
          <p:cNvPr id="83" name="Google Shape;83;p16"/>
          <p:cNvSpPr/>
          <p:nvPr/>
        </p:nvSpPr>
        <p:spPr>
          <a:xfrm>
            <a:off x="3984300" y="1222875"/>
            <a:ext cx="835800" cy="560700"/>
          </a:xfrm>
          <a:prstGeom prst="rect">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index</a:t>
            </a:r>
            <a:endParaRPr>
              <a:latin typeface="Open Sans"/>
              <a:ea typeface="Open Sans"/>
              <a:cs typeface="Open Sans"/>
              <a:sym typeface="Open Sans"/>
            </a:endParaRPr>
          </a:p>
        </p:txBody>
      </p:sp>
      <p:sp>
        <p:nvSpPr>
          <p:cNvPr id="84" name="Google Shape;84;p16"/>
          <p:cNvSpPr/>
          <p:nvPr/>
        </p:nvSpPr>
        <p:spPr>
          <a:xfrm>
            <a:off x="5888975" y="1222875"/>
            <a:ext cx="785700" cy="560700"/>
          </a:xfrm>
          <a:prstGeom prst="rect">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login</a:t>
            </a:r>
            <a:endParaRPr>
              <a:latin typeface="Open Sans"/>
              <a:ea typeface="Open Sans"/>
              <a:cs typeface="Open Sans"/>
              <a:sym typeface="Open Sans"/>
            </a:endParaRPr>
          </a:p>
        </p:txBody>
      </p:sp>
      <p:sp>
        <p:nvSpPr>
          <p:cNvPr id="85" name="Google Shape;85;p16"/>
          <p:cNvSpPr/>
          <p:nvPr/>
        </p:nvSpPr>
        <p:spPr>
          <a:xfrm>
            <a:off x="3759900" y="2240175"/>
            <a:ext cx="1284600" cy="651300"/>
          </a:xfrm>
          <a:prstGeom prst="rect">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nav.inc.php</a:t>
            </a:r>
            <a:endParaRPr>
              <a:latin typeface="Open Sans"/>
              <a:ea typeface="Open Sans"/>
              <a:cs typeface="Open Sans"/>
              <a:sym typeface="Open Sans"/>
            </a:endParaRPr>
          </a:p>
        </p:txBody>
      </p:sp>
      <p:sp>
        <p:nvSpPr>
          <p:cNvPr id="86" name="Google Shape;86;p16"/>
          <p:cNvSpPr/>
          <p:nvPr/>
        </p:nvSpPr>
        <p:spPr>
          <a:xfrm>
            <a:off x="1909600" y="2237175"/>
            <a:ext cx="1175400" cy="651300"/>
          </a:xfrm>
          <a:prstGeom prst="rect">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uploadform</a:t>
            </a:r>
            <a:endParaRPr>
              <a:latin typeface="Open Sans"/>
              <a:ea typeface="Open Sans"/>
              <a:cs typeface="Open Sans"/>
              <a:sym typeface="Open Sans"/>
            </a:endParaRPr>
          </a:p>
        </p:txBody>
      </p:sp>
      <p:sp>
        <p:nvSpPr>
          <p:cNvPr id="87" name="Google Shape;87;p16"/>
          <p:cNvSpPr/>
          <p:nvPr/>
        </p:nvSpPr>
        <p:spPr>
          <a:xfrm>
            <a:off x="3462000" y="3235275"/>
            <a:ext cx="1880400" cy="651300"/>
          </a:xfrm>
          <a:prstGeom prst="rect">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productDescription</a:t>
            </a:r>
            <a:endParaRPr>
              <a:latin typeface="Open Sans"/>
              <a:ea typeface="Open Sans"/>
              <a:cs typeface="Open Sans"/>
              <a:sym typeface="Open Sans"/>
            </a:endParaRPr>
          </a:p>
        </p:txBody>
      </p:sp>
      <p:sp>
        <p:nvSpPr>
          <p:cNvPr id="88" name="Google Shape;88;p16"/>
          <p:cNvSpPr/>
          <p:nvPr/>
        </p:nvSpPr>
        <p:spPr>
          <a:xfrm>
            <a:off x="3944550" y="4230375"/>
            <a:ext cx="915300" cy="504900"/>
          </a:xfrm>
          <a:prstGeom prst="rect">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contact</a:t>
            </a:r>
            <a:endParaRPr>
              <a:latin typeface="Open Sans"/>
              <a:ea typeface="Open Sans"/>
              <a:cs typeface="Open Sans"/>
              <a:sym typeface="Open Sans"/>
            </a:endParaRPr>
          </a:p>
        </p:txBody>
      </p:sp>
      <p:sp>
        <p:nvSpPr>
          <p:cNvPr id="89" name="Google Shape;89;p16"/>
          <p:cNvSpPr/>
          <p:nvPr/>
        </p:nvSpPr>
        <p:spPr>
          <a:xfrm>
            <a:off x="5824175" y="2236275"/>
            <a:ext cx="915300" cy="651300"/>
          </a:xfrm>
          <a:prstGeom prst="rect">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logout</a:t>
            </a:r>
            <a:endParaRPr>
              <a:latin typeface="Open Sans"/>
              <a:ea typeface="Open Sans"/>
              <a:cs typeface="Open Sans"/>
              <a:sym typeface="Open Sans"/>
            </a:endParaRPr>
          </a:p>
        </p:txBody>
      </p:sp>
      <p:cxnSp>
        <p:nvCxnSpPr>
          <p:cNvPr id="90" name="Google Shape;90;p16"/>
          <p:cNvCxnSpPr>
            <a:stCxn id="86" idx="0"/>
            <a:endCxn id="89" idx="0"/>
          </p:cNvCxnSpPr>
          <p:nvPr/>
        </p:nvCxnSpPr>
        <p:spPr>
          <a:xfrm rot="-5400000">
            <a:off x="4389100" y="344475"/>
            <a:ext cx="900" cy="3784500"/>
          </a:xfrm>
          <a:prstGeom prst="bentConnector3">
            <a:avLst>
              <a:gd fmla="val 26558333" name="adj1"/>
            </a:avLst>
          </a:prstGeom>
          <a:noFill/>
          <a:ln cap="flat" cmpd="sng" w="9525">
            <a:solidFill>
              <a:srgbClr val="000000"/>
            </a:solidFill>
            <a:prstDash val="solid"/>
            <a:round/>
            <a:headEnd len="med" w="med" type="none"/>
            <a:tailEnd len="med" w="med" type="none"/>
          </a:ln>
        </p:spPr>
      </p:cxnSp>
      <p:cxnSp>
        <p:nvCxnSpPr>
          <p:cNvPr id="91" name="Google Shape;91;p16"/>
          <p:cNvCxnSpPr>
            <a:stCxn id="85" idx="2"/>
            <a:endCxn id="87" idx="0"/>
          </p:cNvCxnSpPr>
          <p:nvPr/>
        </p:nvCxnSpPr>
        <p:spPr>
          <a:xfrm flipH="1" rot="-5400000">
            <a:off x="4230600" y="3063075"/>
            <a:ext cx="343800" cy="6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92" name="Google Shape;92;p16"/>
          <p:cNvCxnSpPr/>
          <p:nvPr/>
        </p:nvCxnSpPr>
        <p:spPr>
          <a:xfrm flipH="1" rot="-5400000">
            <a:off x="4230600" y="4053675"/>
            <a:ext cx="343800" cy="6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93" name="Google Shape;93;p16"/>
          <p:cNvCxnSpPr>
            <a:stCxn id="83" idx="2"/>
            <a:endCxn id="85" idx="0"/>
          </p:cNvCxnSpPr>
          <p:nvPr/>
        </p:nvCxnSpPr>
        <p:spPr>
          <a:xfrm flipH="1" rot="-5400000">
            <a:off x="4174200" y="2011575"/>
            <a:ext cx="456600" cy="6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94" name="Google Shape;94;p16"/>
          <p:cNvCxnSpPr>
            <a:stCxn id="83" idx="3"/>
            <a:endCxn id="84" idx="1"/>
          </p:cNvCxnSpPr>
          <p:nvPr/>
        </p:nvCxnSpPr>
        <p:spPr>
          <a:xfrm>
            <a:off x="4820100" y="1503225"/>
            <a:ext cx="1068900" cy="0"/>
          </a:xfrm>
          <a:prstGeom prst="straightConnector1">
            <a:avLst/>
          </a:prstGeom>
          <a:noFill/>
          <a:ln cap="flat" cmpd="sng" w="9525">
            <a:solidFill>
              <a:srgbClr val="000000"/>
            </a:solidFill>
            <a:prstDash val="solid"/>
            <a:round/>
            <a:headEnd len="med" w="med" type="none"/>
            <a:tailEnd len="med" w="med" type="none"/>
          </a:ln>
        </p:spPr>
      </p:cxnSp>
      <p:cxnSp>
        <p:nvCxnSpPr>
          <p:cNvPr id="95" name="Google Shape;95;p16"/>
          <p:cNvCxnSpPr>
            <a:stCxn id="89" idx="2"/>
          </p:cNvCxnSpPr>
          <p:nvPr/>
        </p:nvCxnSpPr>
        <p:spPr>
          <a:xfrm flipH="1" rot="-5400000">
            <a:off x="6556325" y="2613075"/>
            <a:ext cx="316500" cy="865500"/>
          </a:xfrm>
          <a:prstGeom prst="bentConnector2">
            <a:avLst/>
          </a:prstGeom>
          <a:noFill/>
          <a:ln cap="flat" cmpd="sng" w="9525">
            <a:solidFill>
              <a:srgbClr val="000000"/>
            </a:solidFill>
            <a:prstDash val="solid"/>
            <a:round/>
            <a:headEnd len="med" w="med" type="none"/>
            <a:tailEnd len="med" w="med" type="none"/>
          </a:ln>
        </p:spPr>
      </p:cxnSp>
      <p:cxnSp>
        <p:nvCxnSpPr>
          <p:cNvPr id="96" name="Google Shape;96;p16"/>
          <p:cNvCxnSpPr>
            <a:endCxn id="84" idx="3"/>
          </p:cNvCxnSpPr>
          <p:nvPr/>
        </p:nvCxnSpPr>
        <p:spPr>
          <a:xfrm flipH="1" rot="5400000">
            <a:off x="6065975" y="2111925"/>
            <a:ext cx="1700700" cy="483300"/>
          </a:xfrm>
          <a:prstGeom prst="bentConnector2">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 Up</a:t>
            </a:r>
            <a:endParaRPr/>
          </a:p>
        </p:txBody>
      </p:sp>
      <p:pic>
        <p:nvPicPr>
          <p:cNvPr id="102" name="Google Shape;102;p17"/>
          <p:cNvPicPr preferRelativeResize="0"/>
          <p:nvPr/>
        </p:nvPicPr>
        <p:blipFill rotWithShape="1">
          <a:blip r:embed="rId3">
            <a:alphaModFix/>
          </a:blip>
          <a:srcRect b="8512" l="0" r="0" t="5760"/>
          <a:stretch/>
        </p:blipFill>
        <p:spPr>
          <a:xfrm>
            <a:off x="483401" y="1204200"/>
            <a:ext cx="8177200" cy="3659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 In</a:t>
            </a:r>
            <a:endParaRPr/>
          </a:p>
        </p:txBody>
      </p:sp>
      <p:pic>
        <p:nvPicPr>
          <p:cNvPr id="108" name="Google Shape;108;p18"/>
          <p:cNvPicPr preferRelativeResize="0"/>
          <p:nvPr/>
        </p:nvPicPr>
        <p:blipFill>
          <a:blip r:embed="rId3">
            <a:alphaModFix/>
          </a:blip>
          <a:stretch>
            <a:fillRect/>
          </a:stretch>
        </p:blipFill>
        <p:spPr>
          <a:xfrm>
            <a:off x="311700" y="1147218"/>
            <a:ext cx="8520599" cy="31504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114" name="Google Shape;114;p19"/>
          <p:cNvSpPr txBox="1"/>
          <p:nvPr/>
        </p:nvSpPr>
        <p:spPr>
          <a:xfrm>
            <a:off x="7005900" y="1827900"/>
            <a:ext cx="1826400" cy="190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Index of the website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All the products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Categories on the navigation bar</a:t>
            </a:r>
            <a:endParaRPr>
              <a:latin typeface="Open Sans"/>
              <a:ea typeface="Open Sans"/>
              <a:cs typeface="Open Sans"/>
              <a:sym typeface="Open Sans"/>
            </a:endParaRPr>
          </a:p>
        </p:txBody>
      </p:sp>
      <p:pic>
        <p:nvPicPr>
          <p:cNvPr id="115" name="Google Shape;115;p19"/>
          <p:cNvPicPr preferRelativeResize="0"/>
          <p:nvPr/>
        </p:nvPicPr>
        <p:blipFill rotWithShape="1">
          <a:blip r:embed="rId3">
            <a:alphaModFix/>
          </a:blip>
          <a:srcRect b="16518" l="1117" r="882" t="15533"/>
          <a:stretch/>
        </p:blipFill>
        <p:spPr>
          <a:xfrm>
            <a:off x="456650" y="1394025"/>
            <a:ext cx="6507050" cy="281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Description</a:t>
            </a:r>
            <a:endParaRPr/>
          </a:p>
        </p:txBody>
      </p:sp>
      <p:sp>
        <p:nvSpPr>
          <p:cNvPr id="121" name="Google Shape;121;p20"/>
          <p:cNvSpPr txBox="1"/>
          <p:nvPr/>
        </p:nvSpPr>
        <p:spPr>
          <a:xfrm>
            <a:off x="7206850" y="1506900"/>
            <a:ext cx="1793100" cy="207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Description of the </a:t>
            </a:r>
            <a:r>
              <a:rPr lang="en">
                <a:latin typeface="Open Sans"/>
                <a:ea typeface="Open Sans"/>
                <a:cs typeface="Open Sans"/>
                <a:sym typeface="Open Sans"/>
              </a:rPr>
              <a:t>mouse</a:t>
            </a:r>
            <a:r>
              <a:rPr lang="en">
                <a:latin typeface="Open Sans"/>
                <a:ea typeface="Open Sans"/>
                <a:cs typeface="Open Sans"/>
                <a:sym typeface="Open Sans"/>
              </a:rPr>
              <a:t> appears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Category, condition, price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Contact seller button</a:t>
            </a:r>
            <a:endParaRPr>
              <a:latin typeface="Open Sans"/>
              <a:ea typeface="Open Sans"/>
              <a:cs typeface="Open Sans"/>
              <a:sym typeface="Open Sans"/>
            </a:endParaRPr>
          </a:p>
        </p:txBody>
      </p:sp>
      <p:pic>
        <p:nvPicPr>
          <p:cNvPr id="122" name="Google Shape;122;p20"/>
          <p:cNvPicPr preferRelativeResize="0"/>
          <p:nvPr/>
        </p:nvPicPr>
        <p:blipFill>
          <a:blip r:embed="rId3">
            <a:alphaModFix/>
          </a:blip>
          <a:stretch>
            <a:fillRect/>
          </a:stretch>
        </p:blipFill>
        <p:spPr>
          <a:xfrm>
            <a:off x="311700" y="1506900"/>
            <a:ext cx="6971348" cy="248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Contact Seller</a:t>
            </a:r>
            <a:endParaRPr/>
          </a:p>
        </p:txBody>
      </p:sp>
      <p:pic>
        <p:nvPicPr>
          <p:cNvPr id="128" name="Google Shape;128;p21"/>
          <p:cNvPicPr preferRelativeResize="0"/>
          <p:nvPr/>
        </p:nvPicPr>
        <p:blipFill>
          <a:blip r:embed="rId3">
            <a:alphaModFix/>
          </a:blip>
          <a:stretch>
            <a:fillRect/>
          </a:stretch>
        </p:blipFill>
        <p:spPr>
          <a:xfrm>
            <a:off x="404600" y="1147225"/>
            <a:ext cx="2595734" cy="3691474"/>
          </a:xfrm>
          <a:prstGeom prst="rect">
            <a:avLst/>
          </a:prstGeom>
          <a:noFill/>
          <a:ln>
            <a:noFill/>
          </a:ln>
        </p:spPr>
      </p:pic>
      <p:pic>
        <p:nvPicPr>
          <p:cNvPr id="129" name="Google Shape;129;p21"/>
          <p:cNvPicPr preferRelativeResize="0"/>
          <p:nvPr/>
        </p:nvPicPr>
        <p:blipFill rotWithShape="1">
          <a:blip r:embed="rId4">
            <a:alphaModFix/>
          </a:blip>
          <a:srcRect b="0" l="33949" r="23718" t="0"/>
          <a:stretch/>
        </p:blipFill>
        <p:spPr>
          <a:xfrm>
            <a:off x="3000325" y="1147225"/>
            <a:ext cx="1314550" cy="3691474"/>
          </a:xfrm>
          <a:prstGeom prst="rect">
            <a:avLst/>
          </a:prstGeom>
          <a:noFill/>
          <a:ln>
            <a:noFill/>
          </a:ln>
        </p:spPr>
      </p:pic>
      <p:sp>
        <p:nvSpPr>
          <p:cNvPr id="130" name="Google Shape;130;p21"/>
          <p:cNvSpPr txBox="1"/>
          <p:nvPr/>
        </p:nvSpPr>
        <p:spPr>
          <a:xfrm>
            <a:off x="4982975" y="1948875"/>
            <a:ext cx="3515700" cy="14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Bob finds M325C Mouse interesting and clicks on the contact seller button. The website directs Bob to where he can fill out and submit a form to contact the seller and buy the mouse.</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